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86" r:id="rId3"/>
    <p:sldId id="262" r:id="rId4"/>
    <p:sldId id="264" r:id="rId5"/>
    <p:sldId id="257" r:id="rId6"/>
    <p:sldId id="258" r:id="rId7"/>
    <p:sldId id="261" r:id="rId8"/>
    <p:sldId id="263" r:id="rId9"/>
    <p:sldId id="278" r:id="rId10"/>
    <p:sldId id="259" r:id="rId11"/>
    <p:sldId id="279" r:id="rId12"/>
    <p:sldId id="265" r:id="rId13"/>
    <p:sldId id="280" r:id="rId14"/>
    <p:sldId id="281" r:id="rId15"/>
    <p:sldId id="267" r:id="rId16"/>
    <p:sldId id="268" r:id="rId17"/>
    <p:sldId id="282" r:id="rId18"/>
    <p:sldId id="283" r:id="rId19"/>
    <p:sldId id="284" r:id="rId20"/>
    <p:sldId id="260" r:id="rId21"/>
    <p:sldId id="285" r:id="rId22"/>
    <p:sldId id="270" r:id="rId23"/>
    <p:sldId id="276" r:id="rId24"/>
    <p:sldId id="273" r:id="rId25"/>
    <p:sldId id="274" r:id="rId26"/>
    <p:sldId id="272" r:id="rId27"/>
    <p:sldId id="277" r:id="rId28"/>
    <p:sldId id="287" r:id="rId29"/>
    <p:sldId id="275" r:id="rId30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72" autoAdjust="0"/>
  </p:normalViewPr>
  <p:slideViewPr>
    <p:cSldViewPr>
      <p:cViewPr>
        <p:scale>
          <a:sx n="100" d="100"/>
          <a:sy n="100" d="100"/>
        </p:scale>
        <p:origin x="-1944" y="-6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04B44-796B-4457-9292-5734F2A422B3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7271A-0215-4670-88C2-B29DE2CC24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4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504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Wolke im Hintergrund</a:t>
            </a:r>
            <a:r>
              <a:rPr lang="de-DE" baseline="0" dirty="0" smtClean="0"/>
              <a:t> schöner einpassen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611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611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611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</a:t>
            </a:r>
            <a:r>
              <a:rPr lang="de-DE" baseline="0" dirty="0" smtClean="0"/>
              <a:t> Frage alleine anzeigen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583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Vielleicht ein lustiges Bild zu einem gestorbenem Paket</a:t>
            </a:r>
          </a:p>
          <a:p>
            <a:r>
              <a:rPr lang="de-DE" dirty="0" err="1" smtClean="0"/>
              <a:t>Evtl</a:t>
            </a:r>
            <a:r>
              <a:rPr lang="de-DE" dirty="0" smtClean="0"/>
              <a:t> Animation</a:t>
            </a:r>
            <a:r>
              <a:rPr lang="de-DE" baseline="0" dirty="0" smtClean="0"/>
              <a:t> wo TTL runtergezählt wird, evtl. </a:t>
            </a:r>
            <a:r>
              <a:rPr lang="de-DE" baseline="0" dirty="0" err="1" smtClean="0"/>
              <a:t>Youtube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video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301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166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Davor:</a:t>
            </a:r>
            <a:r>
              <a:rPr lang="de-DE" baseline="0" dirty="0" smtClean="0"/>
              <a:t> Übersichtsbild mit gestrichelter Linie von Browser zu Server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050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Vielleicht</a:t>
            </a:r>
            <a:r>
              <a:rPr lang="de-DE" baseline="0" dirty="0" smtClean="0"/>
              <a:t> nur die URL anzeigen und dann mündlich erklären</a:t>
            </a:r>
          </a:p>
          <a:p>
            <a:r>
              <a:rPr lang="de-DE" baseline="0" dirty="0" smtClean="0"/>
              <a:t>„Kopieren“ Icon</a:t>
            </a:r>
          </a:p>
          <a:p>
            <a:r>
              <a:rPr lang="de-DE" baseline="0" dirty="0" smtClean="0"/>
              <a:t>Browser Icon und Server Icon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063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Hier noch mal die URL zeigen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224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Vielleicht hier die Frage</a:t>
            </a:r>
            <a:r>
              <a:rPr lang="de-DE" baseline="0" dirty="0" smtClean="0"/>
              <a:t> „Was passiert wenn mehrere Domains auf die gleiche IP zeigen“ stellen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91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Link im Browser öffnen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461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Bogen spannen</a:t>
            </a:r>
            <a:r>
              <a:rPr lang="de-DE" baseline="0" dirty="0" smtClean="0"/>
              <a:t> zu Anfang </a:t>
            </a:r>
            <a:r>
              <a:rPr lang="de-DE" baseline="0" smtClean="0"/>
              <a:t>und Zusammenfassung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715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1662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29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832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Bild eines Protokoll</a:t>
            </a:r>
            <a:r>
              <a:rPr lang="de-DE" baseline="0" dirty="0" smtClean="0"/>
              <a:t> „Headers“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537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Vorher „Paket“ erklären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24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Erklären,</a:t>
            </a:r>
            <a:r>
              <a:rPr lang="de-DE" baseline="0" dirty="0" smtClean="0"/>
              <a:t> wie eine URL aufgebaut ist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063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166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Screenshot von Konsole größer</a:t>
            </a:r>
          </a:p>
          <a:p>
            <a:r>
              <a:rPr lang="de-DE" dirty="0" smtClean="0"/>
              <a:t>Klarer</a:t>
            </a:r>
            <a:r>
              <a:rPr lang="de-DE" baseline="0" dirty="0" smtClean="0"/>
              <a:t> das Problem der MAC/IP Adresse herleiten</a:t>
            </a:r>
          </a:p>
          <a:p>
            <a:r>
              <a:rPr lang="de-DE" baseline="0" dirty="0" smtClean="0"/>
              <a:t>Standardgateway, dessen MAC Adresse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827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Gestrichelte Linie von Browser zu Server einzeichnen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7271A-0215-4670-88C2-B29DE2CC245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16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87469"/>
            <a:ext cx="7315200" cy="194626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74898"/>
            <a:ext cx="7315200" cy="85847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3" y="1370033"/>
            <a:ext cx="1492499" cy="336334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370033"/>
            <a:ext cx="5241476" cy="336334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3179"/>
            <a:ext cx="7315200" cy="970194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898824"/>
            <a:ext cx="7315200" cy="8238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158538"/>
            <a:ext cx="7315200" cy="86557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26951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057402"/>
            <a:ext cx="3566160" cy="269676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057400"/>
            <a:ext cx="336499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057400"/>
            <a:ext cx="3362062" cy="46634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158538"/>
            <a:ext cx="7315200" cy="86557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537460"/>
            <a:ext cx="3566160" cy="221513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537460"/>
            <a:ext cx="3566160" cy="221513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9023"/>
            <a:ext cx="2950936" cy="162976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370033"/>
            <a:ext cx="4207848" cy="3357461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5823"/>
            <a:ext cx="2950936" cy="1684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2953512" cy="163220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14500"/>
            <a:ext cx="4038600" cy="25146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044952"/>
            <a:ext cx="2953512" cy="16870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430355"/>
            <a:ext cx="86236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430355"/>
            <a:ext cx="576072" cy="4292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58538"/>
            <a:ext cx="7315200" cy="865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77376"/>
            <a:ext cx="7315200" cy="265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411598"/>
            <a:ext cx="1189132" cy="223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9EE49B4-4BA9-44FA-876F-553BC828F2DF}" type="datetimeFigureOut">
              <a:rPr lang="de-DE" smtClean="0"/>
              <a:t>02.07.2017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8" y="411598"/>
            <a:ext cx="941203" cy="226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98EFE49-1894-4D07-8542-91F1C831746F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91" y="641968"/>
            <a:ext cx="2246489" cy="22592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aphity-consulting.com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Crashkurs Computernetzwerke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Vom liebevollen Zusammenspiel der Protokolle und Komponenten die das Internet zusammen halten.</a:t>
            </a:r>
          </a:p>
        </p:txBody>
      </p:sp>
    </p:spTree>
    <p:extLst>
      <p:ext uri="{BB962C8B-B14F-4D97-AF65-F5344CB8AC3E}">
        <p14:creationId xmlns:p14="http://schemas.microsoft.com/office/powerpoint/2010/main" val="29828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DNS und ARP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DNS: Übersetzen der Domain in eine IP</a:t>
            </a:r>
          </a:p>
          <a:p>
            <a:r>
              <a:rPr lang="de-DE" dirty="0" smtClean="0"/>
              <a:t>Aber wie können wir den </a:t>
            </a:r>
            <a:r>
              <a:rPr lang="de-DE" dirty="0" smtClean="0"/>
              <a:t>DNS </a:t>
            </a:r>
            <a:r>
              <a:rPr lang="de-DE" dirty="0" smtClean="0"/>
              <a:t>Server </a:t>
            </a:r>
            <a:r>
              <a:rPr lang="de-DE" dirty="0"/>
              <a:t>selbst ansprechen</a:t>
            </a:r>
            <a:r>
              <a:rPr lang="de-DE" dirty="0" smtClean="0"/>
              <a:t>?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09716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146" y="140003"/>
            <a:ext cx="8163191" cy="865573"/>
          </a:xfrm>
        </p:spPr>
        <p:txBody>
          <a:bodyPr>
            <a:normAutofit/>
          </a:bodyPr>
          <a:lstStyle/>
          <a:p>
            <a:r>
              <a:rPr lang="de-DE" dirty="0" smtClean="0"/>
              <a:t>The Big Picture</a:t>
            </a:r>
            <a:endParaRPr lang="de-DE" dirty="0"/>
          </a:p>
        </p:txBody>
      </p:sp>
      <p:pic>
        <p:nvPicPr>
          <p:cNvPr id="2052" name="Picture 4" descr="D:\Weitere Eigene Dateien\Google Drive\Posts\IMG_29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37" y="1259805"/>
            <a:ext cx="2624571" cy="147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mit Pfeil 11"/>
          <p:cNvCxnSpPr>
            <a:stCxn id="2050" idx="0"/>
            <a:endCxn id="2052" idx="2"/>
          </p:cNvCxnSpPr>
          <p:nvPr/>
        </p:nvCxnSpPr>
        <p:spPr>
          <a:xfrm flipH="1" flipV="1">
            <a:off x="1919523" y="2736126"/>
            <a:ext cx="2" cy="8079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2052" idx="3"/>
            <a:endCxn id="15" idx="2"/>
          </p:cNvCxnSpPr>
          <p:nvPr/>
        </p:nvCxnSpPr>
        <p:spPr>
          <a:xfrm flipV="1">
            <a:off x="3231808" y="1990065"/>
            <a:ext cx="2298674" cy="790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lke 14"/>
          <p:cNvSpPr/>
          <p:nvPr/>
        </p:nvSpPr>
        <p:spPr>
          <a:xfrm>
            <a:off x="5520283" y="1013476"/>
            <a:ext cx="3288010" cy="195317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Internet</a:t>
            </a:r>
            <a:endParaRPr lang="de-DE" dirty="0"/>
          </a:p>
        </p:txBody>
      </p:sp>
      <p:sp>
        <p:nvSpPr>
          <p:cNvPr id="18" name="Zylinder 17"/>
          <p:cNvSpPr/>
          <p:nvPr/>
        </p:nvSpPr>
        <p:spPr>
          <a:xfrm>
            <a:off x="6300192" y="3569917"/>
            <a:ext cx="1728192" cy="14303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  <a:endParaRPr lang="de-DE" dirty="0"/>
          </a:p>
        </p:txBody>
      </p:sp>
      <p:cxnSp>
        <p:nvCxnSpPr>
          <p:cNvPr id="20" name="Gerade Verbindung mit Pfeil 19"/>
          <p:cNvCxnSpPr>
            <a:stCxn id="15" idx="1"/>
            <a:endCxn id="18" idx="1"/>
          </p:cNvCxnSpPr>
          <p:nvPr/>
        </p:nvCxnSpPr>
        <p:spPr>
          <a:xfrm>
            <a:off x="7164288" y="2964574"/>
            <a:ext cx="0" cy="60534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feld 2048"/>
          <p:cNvSpPr txBox="1"/>
          <p:nvPr/>
        </p:nvSpPr>
        <p:spPr>
          <a:xfrm>
            <a:off x="506595" y="94758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Router (</a:t>
            </a:r>
            <a:r>
              <a:rPr lang="de-DE" dirty="0" err="1" smtClean="0"/>
              <a:t>Fritzbox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056" name="Textfeld 2055"/>
          <p:cNvSpPr txBox="1"/>
          <p:nvPr/>
        </p:nvSpPr>
        <p:spPr>
          <a:xfrm>
            <a:off x="607238" y="322638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Browser</a:t>
            </a:r>
            <a:endParaRPr lang="de-DE" dirty="0"/>
          </a:p>
        </p:txBody>
      </p:sp>
      <p:pic>
        <p:nvPicPr>
          <p:cNvPr id="2050" name="Picture 2" descr="D:\Weitere Eigene Dateien\GraphITy Consulting\Crashkurs Computernetze\empty browser.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46" y="3544119"/>
            <a:ext cx="3576758" cy="148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mit Pfeil 12"/>
          <p:cNvCxnSpPr>
            <a:stCxn id="2050" idx="3"/>
            <a:endCxn id="18" idx="2"/>
          </p:cNvCxnSpPr>
          <p:nvPr/>
        </p:nvCxnSpPr>
        <p:spPr>
          <a:xfrm>
            <a:off x="3707904" y="4285099"/>
            <a:ext cx="2592288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2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120313"/>
            <a:ext cx="8991600" cy="865573"/>
          </a:xfrm>
        </p:spPr>
        <p:txBody>
          <a:bodyPr/>
          <a:lstStyle/>
          <a:p>
            <a:r>
              <a:rPr lang="de-DE" dirty="0" smtClean="0"/>
              <a:t>2. IP und Routing</a:t>
            </a:r>
            <a:endParaRPr lang="de-DE" dirty="0"/>
          </a:p>
        </p:txBody>
      </p:sp>
      <p:sp>
        <p:nvSpPr>
          <p:cNvPr id="4" name="Flussdiagramm: Zusammenführung 3"/>
          <p:cNvSpPr/>
          <p:nvPr/>
        </p:nvSpPr>
        <p:spPr>
          <a:xfrm>
            <a:off x="152960" y="1339475"/>
            <a:ext cx="1080120" cy="74962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Fritz box</a:t>
            </a:r>
            <a:endParaRPr lang="de-DE" dirty="0"/>
          </a:p>
        </p:txBody>
      </p:sp>
      <p:sp>
        <p:nvSpPr>
          <p:cNvPr id="5" name="Gefaltete Ecke 4"/>
          <p:cNvSpPr/>
          <p:nvPr/>
        </p:nvSpPr>
        <p:spPr>
          <a:xfrm>
            <a:off x="159310" y="3968101"/>
            <a:ext cx="1080120" cy="10261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Browser</a:t>
            </a:r>
            <a:endParaRPr lang="de-DE" dirty="0"/>
          </a:p>
        </p:txBody>
      </p:sp>
      <p:sp>
        <p:nvSpPr>
          <p:cNvPr id="9" name="Flussdiagramm: Zusammenführung 8"/>
          <p:cNvSpPr/>
          <p:nvPr/>
        </p:nvSpPr>
        <p:spPr>
          <a:xfrm>
            <a:off x="2538177" y="1246925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lussdiagramm: Zusammenführung 18"/>
          <p:cNvSpPr/>
          <p:nvPr/>
        </p:nvSpPr>
        <p:spPr>
          <a:xfrm>
            <a:off x="2544893" y="2786842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lussdiagramm: Zusammenführung 19"/>
          <p:cNvSpPr/>
          <p:nvPr/>
        </p:nvSpPr>
        <p:spPr>
          <a:xfrm>
            <a:off x="6037684" y="1597964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ussdiagramm: Zusammenführung 20"/>
          <p:cNvSpPr/>
          <p:nvPr/>
        </p:nvSpPr>
        <p:spPr>
          <a:xfrm>
            <a:off x="3559626" y="2149378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lussdiagramm: Zusammenführung 21"/>
          <p:cNvSpPr/>
          <p:nvPr/>
        </p:nvSpPr>
        <p:spPr>
          <a:xfrm>
            <a:off x="4672108" y="1246925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lussdiagramm: Zusammenführung 22"/>
          <p:cNvSpPr/>
          <p:nvPr/>
        </p:nvSpPr>
        <p:spPr>
          <a:xfrm>
            <a:off x="4886844" y="2842157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lussdiagramm: Magnetplattenspeicher 23"/>
          <p:cNvSpPr/>
          <p:nvPr/>
        </p:nvSpPr>
        <p:spPr>
          <a:xfrm>
            <a:off x="7678638" y="3860089"/>
            <a:ext cx="1368152" cy="124213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  <a:endParaRPr lang="de-DE" dirty="0"/>
          </a:p>
        </p:txBody>
      </p:sp>
      <p:cxnSp>
        <p:nvCxnSpPr>
          <p:cNvPr id="26" name="Gerade Verbindung 25"/>
          <p:cNvCxnSpPr>
            <a:stCxn id="4" idx="6"/>
            <a:endCxn id="9" idx="2"/>
          </p:cNvCxnSpPr>
          <p:nvPr/>
        </p:nvCxnSpPr>
        <p:spPr>
          <a:xfrm flipV="1">
            <a:off x="1233080" y="1597964"/>
            <a:ext cx="1305097" cy="1163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9" idx="4"/>
            <a:endCxn id="21" idx="1"/>
          </p:cNvCxnSpPr>
          <p:nvPr/>
        </p:nvCxnSpPr>
        <p:spPr>
          <a:xfrm>
            <a:off x="3006229" y="1949003"/>
            <a:ext cx="690486" cy="3031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>
            <a:stCxn id="19" idx="6"/>
            <a:endCxn id="21" idx="3"/>
          </p:cNvCxnSpPr>
          <p:nvPr/>
        </p:nvCxnSpPr>
        <p:spPr>
          <a:xfrm flipV="1">
            <a:off x="3480997" y="2748639"/>
            <a:ext cx="215718" cy="38924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>
            <a:stCxn id="19" idx="5"/>
            <a:endCxn id="23" idx="2"/>
          </p:cNvCxnSpPr>
          <p:nvPr/>
        </p:nvCxnSpPr>
        <p:spPr>
          <a:xfrm flipV="1">
            <a:off x="3343908" y="3193196"/>
            <a:ext cx="1542936" cy="1929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>
            <a:stCxn id="23" idx="0"/>
            <a:endCxn id="22" idx="4"/>
          </p:cNvCxnSpPr>
          <p:nvPr/>
        </p:nvCxnSpPr>
        <p:spPr>
          <a:xfrm flipH="1" flipV="1">
            <a:off x="5140160" y="1949003"/>
            <a:ext cx="214736" cy="89315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>
            <a:stCxn id="21" idx="7"/>
            <a:endCxn id="22" idx="3"/>
          </p:cNvCxnSpPr>
          <p:nvPr/>
        </p:nvCxnSpPr>
        <p:spPr>
          <a:xfrm flipV="1">
            <a:off x="4358641" y="1846186"/>
            <a:ext cx="450556" cy="4060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stCxn id="22" idx="6"/>
            <a:endCxn id="20" idx="2"/>
          </p:cNvCxnSpPr>
          <p:nvPr/>
        </p:nvCxnSpPr>
        <p:spPr>
          <a:xfrm>
            <a:off x="5608212" y="1597964"/>
            <a:ext cx="429472" cy="3510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23" idx="6"/>
            <a:endCxn id="24" idx="2"/>
          </p:cNvCxnSpPr>
          <p:nvPr/>
        </p:nvCxnSpPr>
        <p:spPr>
          <a:xfrm>
            <a:off x="5822948" y="3193196"/>
            <a:ext cx="1855690" cy="12879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" idx="0"/>
            <a:endCxn id="4" idx="4"/>
          </p:cNvCxnSpPr>
          <p:nvPr/>
        </p:nvCxnSpPr>
        <p:spPr>
          <a:xfrm flipH="1" flipV="1">
            <a:off x="693020" y="2089097"/>
            <a:ext cx="6350" cy="1879004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Wolke 49"/>
          <p:cNvSpPr/>
          <p:nvPr/>
        </p:nvSpPr>
        <p:spPr>
          <a:xfrm>
            <a:off x="1485950" y="871353"/>
            <a:ext cx="6192688" cy="3258127"/>
          </a:xfrm>
          <a:prstGeom prst="cloud">
            <a:avLst/>
          </a:prstGeom>
          <a:solidFill>
            <a:schemeClr val="bg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1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120313"/>
            <a:ext cx="8991600" cy="865573"/>
          </a:xfrm>
        </p:spPr>
        <p:txBody>
          <a:bodyPr/>
          <a:lstStyle/>
          <a:p>
            <a:r>
              <a:rPr lang="de-DE" dirty="0" smtClean="0"/>
              <a:t>2. IP und Routing (</a:t>
            </a:r>
            <a:r>
              <a:rPr lang="de-DE" dirty="0" err="1" smtClean="0"/>
              <a:t>Shortest</a:t>
            </a:r>
            <a:r>
              <a:rPr lang="de-DE" dirty="0" smtClean="0"/>
              <a:t> Path)</a:t>
            </a:r>
            <a:endParaRPr lang="de-DE" dirty="0"/>
          </a:p>
        </p:txBody>
      </p:sp>
      <p:sp>
        <p:nvSpPr>
          <p:cNvPr id="4" name="Flussdiagramm: Zusammenführung 3"/>
          <p:cNvSpPr/>
          <p:nvPr/>
        </p:nvSpPr>
        <p:spPr>
          <a:xfrm>
            <a:off x="152960" y="1339475"/>
            <a:ext cx="1080120" cy="74962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Fritz box</a:t>
            </a:r>
            <a:endParaRPr lang="de-DE" dirty="0"/>
          </a:p>
        </p:txBody>
      </p:sp>
      <p:sp>
        <p:nvSpPr>
          <p:cNvPr id="5" name="Gefaltete Ecke 4"/>
          <p:cNvSpPr/>
          <p:nvPr/>
        </p:nvSpPr>
        <p:spPr>
          <a:xfrm>
            <a:off x="159310" y="3968101"/>
            <a:ext cx="1080120" cy="10261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Browser</a:t>
            </a:r>
            <a:endParaRPr lang="de-DE" dirty="0"/>
          </a:p>
        </p:txBody>
      </p:sp>
      <p:sp>
        <p:nvSpPr>
          <p:cNvPr id="9" name="Flussdiagramm: Zusammenführung 8"/>
          <p:cNvSpPr/>
          <p:nvPr/>
        </p:nvSpPr>
        <p:spPr>
          <a:xfrm>
            <a:off x="2538177" y="1246925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lussdiagramm: Zusammenführung 18"/>
          <p:cNvSpPr/>
          <p:nvPr/>
        </p:nvSpPr>
        <p:spPr>
          <a:xfrm>
            <a:off x="2544893" y="2786842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lussdiagramm: Zusammenführung 19"/>
          <p:cNvSpPr/>
          <p:nvPr/>
        </p:nvSpPr>
        <p:spPr>
          <a:xfrm>
            <a:off x="6037684" y="1597964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ussdiagramm: Zusammenführung 20"/>
          <p:cNvSpPr/>
          <p:nvPr/>
        </p:nvSpPr>
        <p:spPr>
          <a:xfrm>
            <a:off x="3559626" y="2149378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lussdiagramm: Zusammenführung 21"/>
          <p:cNvSpPr/>
          <p:nvPr/>
        </p:nvSpPr>
        <p:spPr>
          <a:xfrm>
            <a:off x="4672108" y="1246925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lussdiagramm: Zusammenführung 22"/>
          <p:cNvSpPr/>
          <p:nvPr/>
        </p:nvSpPr>
        <p:spPr>
          <a:xfrm>
            <a:off x="4886844" y="2842157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lussdiagramm: Magnetplattenspeicher 23"/>
          <p:cNvSpPr/>
          <p:nvPr/>
        </p:nvSpPr>
        <p:spPr>
          <a:xfrm>
            <a:off x="7678638" y="3860089"/>
            <a:ext cx="1368152" cy="124213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  <a:endParaRPr lang="de-DE" dirty="0"/>
          </a:p>
        </p:txBody>
      </p:sp>
      <p:cxnSp>
        <p:nvCxnSpPr>
          <p:cNvPr id="26" name="Gerade Verbindung 25"/>
          <p:cNvCxnSpPr>
            <a:stCxn id="4" idx="6"/>
            <a:endCxn id="9" idx="2"/>
          </p:cNvCxnSpPr>
          <p:nvPr/>
        </p:nvCxnSpPr>
        <p:spPr>
          <a:xfrm flipV="1">
            <a:off x="1233080" y="1597964"/>
            <a:ext cx="1305097" cy="116322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9" idx="4"/>
            <a:endCxn id="21" idx="1"/>
          </p:cNvCxnSpPr>
          <p:nvPr/>
        </p:nvCxnSpPr>
        <p:spPr>
          <a:xfrm>
            <a:off x="3006229" y="1949003"/>
            <a:ext cx="690486" cy="303192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>
            <a:stCxn id="19" idx="6"/>
            <a:endCxn id="21" idx="3"/>
          </p:cNvCxnSpPr>
          <p:nvPr/>
        </p:nvCxnSpPr>
        <p:spPr>
          <a:xfrm flipV="1">
            <a:off x="3480997" y="2748639"/>
            <a:ext cx="215718" cy="389242"/>
          </a:xfrm>
          <a:prstGeom prst="line">
            <a:avLst/>
          </a:prstGeom>
          <a:ln w="762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>
            <a:stCxn id="19" idx="5"/>
            <a:endCxn id="23" idx="2"/>
          </p:cNvCxnSpPr>
          <p:nvPr/>
        </p:nvCxnSpPr>
        <p:spPr>
          <a:xfrm flipV="1">
            <a:off x="3343908" y="3193196"/>
            <a:ext cx="1542936" cy="192907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23" idx="6"/>
            <a:endCxn id="24" idx="2"/>
          </p:cNvCxnSpPr>
          <p:nvPr/>
        </p:nvCxnSpPr>
        <p:spPr>
          <a:xfrm>
            <a:off x="5822948" y="3193196"/>
            <a:ext cx="1855690" cy="1287962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" idx="0"/>
            <a:endCxn id="4" idx="4"/>
          </p:cNvCxnSpPr>
          <p:nvPr/>
        </p:nvCxnSpPr>
        <p:spPr>
          <a:xfrm flipH="1" flipV="1">
            <a:off x="693020" y="2089097"/>
            <a:ext cx="6350" cy="18790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Würfel 2"/>
          <p:cNvSpPr/>
          <p:nvPr/>
        </p:nvSpPr>
        <p:spPr>
          <a:xfrm>
            <a:off x="477120" y="3836242"/>
            <a:ext cx="438150" cy="35103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06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20988E-6 L -6.38889E-6 -0.44629 L 0.24999 -0.47037 L 0.36666 -0.29629 L 0.25416 -0.17222 L 0.50919 -0.16296 L 0.83124 0.13519 " pathEditMode="relative" ptsTypes="AAAAAAA">
                                      <p:cBhvr>
                                        <p:cTn id="12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120313"/>
            <a:ext cx="8991600" cy="865573"/>
          </a:xfrm>
        </p:spPr>
        <p:txBody>
          <a:bodyPr/>
          <a:lstStyle/>
          <a:p>
            <a:r>
              <a:rPr lang="de-DE" dirty="0" smtClean="0"/>
              <a:t>2. IP und Routing (Problem)</a:t>
            </a:r>
            <a:endParaRPr lang="de-DE" dirty="0"/>
          </a:p>
        </p:txBody>
      </p:sp>
      <p:sp>
        <p:nvSpPr>
          <p:cNvPr id="4" name="Flussdiagramm: Zusammenführung 3"/>
          <p:cNvSpPr/>
          <p:nvPr/>
        </p:nvSpPr>
        <p:spPr>
          <a:xfrm>
            <a:off x="152960" y="1339475"/>
            <a:ext cx="1080120" cy="749622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Fritz box</a:t>
            </a:r>
            <a:endParaRPr lang="de-DE" dirty="0"/>
          </a:p>
        </p:txBody>
      </p:sp>
      <p:sp>
        <p:nvSpPr>
          <p:cNvPr id="5" name="Gefaltete Ecke 4"/>
          <p:cNvSpPr/>
          <p:nvPr/>
        </p:nvSpPr>
        <p:spPr>
          <a:xfrm>
            <a:off x="159310" y="3968101"/>
            <a:ext cx="1080120" cy="10261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Browser</a:t>
            </a:r>
            <a:endParaRPr lang="de-DE" dirty="0"/>
          </a:p>
        </p:txBody>
      </p:sp>
      <p:sp>
        <p:nvSpPr>
          <p:cNvPr id="9" name="Flussdiagramm: Zusammenführung 8"/>
          <p:cNvSpPr/>
          <p:nvPr/>
        </p:nvSpPr>
        <p:spPr>
          <a:xfrm>
            <a:off x="2538177" y="1246925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lussdiagramm: Zusammenführung 18"/>
          <p:cNvSpPr/>
          <p:nvPr/>
        </p:nvSpPr>
        <p:spPr>
          <a:xfrm>
            <a:off x="2544893" y="2786842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lussdiagramm: Zusammenführung 19"/>
          <p:cNvSpPr/>
          <p:nvPr/>
        </p:nvSpPr>
        <p:spPr>
          <a:xfrm>
            <a:off x="6037684" y="1597964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ussdiagramm: Zusammenführung 20"/>
          <p:cNvSpPr/>
          <p:nvPr/>
        </p:nvSpPr>
        <p:spPr>
          <a:xfrm>
            <a:off x="3559626" y="2149378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lussdiagramm: Zusammenführung 21"/>
          <p:cNvSpPr/>
          <p:nvPr/>
        </p:nvSpPr>
        <p:spPr>
          <a:xfrm>
            <a:off x="4672108" y="1246925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lussdiagramm: Zusammenführung 22"/>
          <p:cNvSpPr/>
          <p:nvPr/>
        </p:nvSpPr>
        <p:spPr>
          <a:xfrm>
            <a:off x="4886844" y="2842157"/>
            <a:ext cx="936104" cy="70207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lussdiagramm: Magnetplattenspeicher 23"/>
          <p:cNvSpPr/>
          <p:nvPr/>
        </p:nvSpPr>
        <p:spPr>
          <a:xfrm>
            <a:off x="7678638" y="3860089"/>
            <a:ext cx="1368152" cy="124213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  <a:endParaRPr lang="de-DE" dirty="0"/>
          </a:p>
        </p:txBody>
      </p:sp>
      <p:cxnSp>
        <p:nvCxnSpPr>
          <p:cNvPr id="26" name="Gerade Verbindung 25"/>
          <p:cNvCxnSpPr>
            <a:stCxn id="4" idx="6"/>
            <a:endCxn id="9" idx="2"/>
          </p:cNvCxnSpPr>
          <p:nvPr/>
        </p:nvCxnSpPr>
        <p:spPr>
          <a:xfrm flipV="1">
            <a:off x="1233080" y="1597964"/>
            <a:ext cx="1305097" cy="116322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9" idx="4"/>
            <a:endCxn id="21" idx="1"/>
          </p:cNvCxnSpPr>
          <p:nvPr/>
        </p:nvCxnSpPr>
        <p:spPr>
          <a:xfrm>
            <a:off x="3006229" y="1949003"/>
            <a:ext cx="690486" cy="303192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>
            <a:stCxn id="19" idx="6"/>
            <a:endCxn id="21" idx="3"/>
          </p:cNvCxnSpPr>
          <p:nvPr/>
        </p:nvCxnSpPr>
        <p:spPr>
          <a:xfrm flipV="1">
            <a:off x="3480997" y="2748639"/>
            <a:ext cx="215718" cy="389242"/>
          </a:xfrm>
          <a:prstGeom prst="line">
            <a:avLst/>
          </a:prstGeom>
          <a:ln w="762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>
            <a:stCxn id="19" idx="5"/>
            <a:endCxn id="23" idx="2"/>
          </p:cNvCxnSpPr>
          <p:nvPr/>
        </p:nvCxnSpPr>
        <p:spPr>
          <a:xfrm flipV="1">
            <a:off x="3343908" y="3193196"/>
            <a:ext cx="1542936" cy="192907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" idx="0"/>
            <a:endCxn id="4" idx="4"/>
          </p:cNvCxnSpPr>
          <p:nvPr/>
        </p:nvCxnSpPr>
        <p:spPr>
          <a:xfrm flipH="1" flipV="1">
            <a:off x="693020" y="2089097"/>
            <a:ext cx="6350" cy="18790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>
            <a:stCxn id="21" idx="6"/>
            <a:endCxn id="23" idx="1"/>
          </p:cNvCxnSpPr>
          <p:nvPr/>
        </p:nvCxnSpPr>
        <p:spPr>
          <a:xfrm>
            <a:off x="4495730" y="2500417"/>
            <a:ext cx="528203" cy="444557"/>
          </a:xfrm>
          <a:prstGeom prst="line">
            <a:avLst/>
          </a:prstGeom>
          <a:ln w="762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Würfel 24"/>
          <p:cNvSpPr/>
          <p:nvPr/>
        </p:nvSpPr>
        <p:spPr>
          <a:xfrm>
            <a:off x="477120" y="3836242"/>
            <a:ext cx="438150" cy="351039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2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208 -0.4463 L 0.25417 -0.47037 L 0.36458 -0.28889 L 0.25313 -0.17037 L 0.50729 -0.15741 L 0.36458 -0.29259 " pathEditMode="relative" ptsTypes="AAAAAAA">
                                      <p:cBhvr>
                                        <p:cTn id="6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grpId="3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36458 -0.29259 L 0.25417 -0.17037 L 0.50729 -0.15926 L 0.36458 -0.29259 Z " pathEditMode="relative" ptsTypes="AA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1" animBg="1"/>
      <p:bldP spid="25" grpId="2" animBg="1"/>
      <p:bldP spid="25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IP und Routing (3)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IP liefert den Service, ein Paket von einer Quelle zu einem Ziel zu befördern</a:t>
            </a:r>
          </a:p>
          <a:p>
            <a:r>
              <a:rPr lang="de-DE" dirty="0" smtClean="0"/>
              <a:t>Dank des Routings findet das Paket seinen Weg durch die verschiedenen </a:t>
            </a:r>
            <a:r>
              <a:rPr lang="de-DE" dirty="0" smtClean="0"/>
              <a:t>Netze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472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IP und Routing (4)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Mit der Time </a:t>
            </a:r>
            <a:r>
              <a:rPr lang="de-DE" dirty="0" err="1" smtClean="0"/>
              <a:t>To</a:t>
            </a:r>
            <a:r>
              <a:rPr lang="de-DE" dirty="0" smtClean="0"/>
              <a:t> Live wird die Anzahl der Sekunden angegeben, die das Paket noch leben soll</a:t>
            </a:r>
          </a:p>
          <a:p>
            <a:r>
              <a:rPr lang="de-DE" dirty="0" smtClean="0"/>
              <a:t>Jeder Router, an dem dieses Paket vorbei kommt, zählt die TTL um eins runter</a:t>
            </a:r>
          </a:p>
          <a:p>
            <a:r>
              <a:rPr lang="de-DE" dirty="0" smtClean="0"/>
              <a:t>Erreicht die TTL den Wert 0 wird es verworfen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48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146" y="140003"/>
            <a:ext cx="8163191" cy="865573"/>
          </a:xfrm>
        </p:spPr>
        <p:txBody>
          <a:bodyPr>
            <a:normAutofit/>
          </a:bodyPr>
          <a:lstStyle/>
          <a:p>
            <a:r>
              <a:rPr lang="de-DE" dirty="0" smtClean="0"/>
              <a:t>The Big Picture</a:t>
            </a:r>
            <a:endParaRPr lang="de-DE" dirty="0"/>
          </a:p>
        </p:txBody>
      </p:sp>
      <p:pic>
        <p:nvPicPr>
          <p:cNvPr id="2052" name="Picture 4" descr="D:\Weitere Eigene Dateien\Google Drive\Posts\IMG_29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37" y="1259805"/>
            <a:ext cx="2624571" cy="147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mit Pfeil 11"/>
          <p:cNvCxnSpPr>
            <a:stCxn id="2050" idx="0"/>
            <a:endCxn id="2052" idx="2"/>
          </p:cNvCxnSpPr>
          <p:nvPr/>
        </p:nvCxnSpPr>
        <p:spPr>
          <a:xfrm flipH="1" flipV="1">
            <a:off x="1919523" y="2736126"/>
            <a:ext cx="2" cy="8079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2052" idx="3"/>
            <a:endCxn id="15" idx="2"/>
          </p:cNvCxnSpPr>
          <p:nvPr/>
        </p:nvCxnSpPr>
        <p:spPr>
          <a:xfrm flipV="1">
            <a:off x="3231808" y="1990065"/>
            <a:ext cx="2298674" cy="790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lke 14"/>
          <p:cNvSpPr/>
          <p:nvPr/>
        </p:nvSpPr>
        <p:spPr>
          <a:xfrm>
            <a:off x="5520283" y="1013476"/>
            <a:ext cx="3288010" cy="195317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Internet</a:t>
            </a:r>
            <a:endParaRPr lang="de-DE" dirty="0"/>
          </a:p>
        </p:txBody>
      </p:sp>
      <p:sp>
        <p:nvSpPr>
          <p:cNvPr id="18" name="Zylinder 17"/>
          <p:cNvSpPr/>
          <p:nvPr/>
        </p:nvSpPr>
        <p:spPr>
          <a:xfrm>
            <a:off x="6300192" y="3569917"/>
            <a:ext cx="1728192" cy="14303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  <a:endParaRPr lang="de-DE" dirty="0"/>
          </a:p>
        </p:txBody>
      </p:sp>
      <p:cxnSp>
        <p:nvCxnSpPr>
          <p:cNvPr id="20" name="Gerade Verbindung mit Pfeil 19"/>
          <p:cNvCxnSpPr>
            <a:stCxn id="15" idx="1"/>
            <a:endCxn id="18" idx="1"/>
          </p:cNvCxnSpPr>
          <p:nvPr/>
        </p:nvCxnSpPr>
        <p:spPr>
          <a:xfrm>
            <a:off x="7164288" y="2964574"/>
            <a:ext cx="0" cy="60534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feld 2048"/>
          <p:cNvSpPr txBox="1"/>
          <p:nvPr/>
        </p:nvSpPr>
        <p:spPr>
          <a:xfrm>
            <a:off x="506595" y="94758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Router (</a:t>
            </a:r>
            <a:r>
              <a:rPr lang="de-DE" dirty="0" err="1" smtClean="0"/>
              <a:t>Fritzbox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056" name="Textfeld 2055"/>
          <p:cNvSpPr txBox="1"/>
          <p:nvPr/>
        </p:nvSpPr>
        <p:spPr>
          <a:xfrm>
            <a:off x="607238" y="322638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Browser</a:t>
            </a:r>
            <a:endParaRPr lang="de-DE" dirty="0"/>
          </a:p>
        </p:txBody>
      </p:sp>
      <p:pic>
        <p:nvPicPr>
          <p:cNvPr id="2050" name="Picture 2" descr="D:\Weitere Eigene Dateien\GraphITy Consulting\Crashkurs Computernetze\empty browser.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46" y="3544119"/>
            <a:ext cx="3576758" cy="148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mit Pfeil 12"/>
          <p:cNvCxnSpPr>
            <a:stCxn id="2050" idx="3"/>
            <a:endCxn id="18" idx="2"/>
          </p:cNvCxnSpPr>
          <p:nvPr/>
        </p:nvCxnSpPr>
        <p:spPr>
          <a:xfrm>
            <a:off x="3707904" y="4285099"/>
            <a:ext cx="2592288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3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39363"/>
            <a:ext cx="7315200" cy="865573"/>
          </a:xfrm>
        </p:spPr>
        <p:txBody>
          <a:bodyPr/>
          <a:lstStyle/>
          <a:p>
            <a:r>
              <a:rPr lang="de-DE" dirty="0" err="1" smtClean="0"/>
              <a:t>Three</a:t>
            </a:r>
            <a:r>
              <a:rPr lang="de-DE" dirty="0" smtClean="0"/>
              <a:t> Way Handshake</a:t>
            </a:r>
            <a:endParaRPr lang="de-DE" dirty="0"/>
          </a:p>
        </p:txBody>
      </p:sp>
      <p:pic>
        <p:nvPicPr>
          <p:cNvPr id="4" name="Picture 2" descr="D:\Weitere Eigene Dateien\GraphITy Consulting\Crashkurs Computernetze\empty browser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46" y="1934394"/>
            <a:ext cx="3576758" cy="148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ylinder 4"/>
          <p:cNvSpPr/>
          <p:nvPr/>
        </p:nvSpPr>
        <p:spPr>
          <a:xfrm>
            <a:off x="7081242" y="1312492"/>
            <a:ext cx="1728192" cy="349763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3990975" y="1934394"/>
            <a:ext cx="2952750" cy="4087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3990975" y="2343150"/>
            <a:ext cx="2952750" cy="71815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3990975" y="3061308"/>
            <a:ext cx="2952750" cy="76380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6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48888"/>
            <a:ext cx="9144000" cy="865573"/>
          </a:xfrm>
        </p:spPr>
        <p:txBody>
          <a:bodyPr/>
          <a:lstStyle/>
          <a:p>
            <a:r>
              <a:rPr lang="de-DE" dirty="0" err="1" smtClean="0"/>
              <a:t>Sliding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90500" y="1247775"/>
            <a:ext cx="8743950" cy="8667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90500" y="4057650"/>
            <a:ext cx="8743950" cy="8667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52425" y="1371599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5800" y="1371599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043608" y="1371598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391891" y="1371600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725266" y="1371600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83074" y="1371599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451648" y="1371601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785023" y="1371601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3142831" y="1371600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3520777" y="1381125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3854152" y="1381125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10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4211960" y="1381124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11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4521474" y="1381126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4854849" y="1381126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13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5212657" y="1381125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14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5537001" y="1381127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15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5870376" y="1381127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16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6228184" y="1381126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17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545113" y="1381128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18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6878488" y="1381128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19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7236296" y="1381127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20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7553225" y="1381129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21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>
            <a:off x="7886600" y="1381129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22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8244408" y="1381128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23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8602116" y="1381128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24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295275" y="4181475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628650" y="4181475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986458" y="4181474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1331641" y="1059582"/>
            <a:ext cx="2088232" cy="129614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1383607" y="3262883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725266" y="2953320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2083074" y="2643758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2451648" y="2499742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39" name="Rechteck 38"/>
          <p:cNvSpPr/>
          <p:nvPr/>
        </p:nvSpPr>
        <p:spPr>
          <a:xfrm>
            <a:off x="2807796" y="2190179"/>
            <a:ext cx="209550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190500" y="874916"/>
            <a:ext cx="874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simple.html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>
          <a:xfrm flipH="1" flipV="1">
            <a:off x="400050" y="2585864"/>
            <a:ext cx="4514" cy="129614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 flipV="1">
            <a:off x="719386" y="2585864"/>
            <a:ext cx="4514" cy="129614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H="1" flipV="1">
            <a:off x="1086719" y="2585864"/>
            <a:ext cx="4514" cy="129614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352425" y="3050004"/>
            <a:ext cx="461665" cy="42575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94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 bin ich?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067694"/>
            <a:ext cx="1770397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55576" y="2283718"/>
            <a:ext cx="5547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Freier Software-Entwickler (Web, Android)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Technische Projektleitung (Web und mobile Apps)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Tutor in der VL Rechnernetze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hlinkClick r:id="rId4"/>
              </a:rPr>
              <a:t>https://www.graphity-consulting.com/</a:t>
            </a:r>
            <a:r>
              <a:rPr lang="de-DE" dirty="0" smtClean="0"/>
              <a:t>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1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TCP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 IP Pakete auf dem Weg einfach sterben können benötigt man eine zuverlässige </a:t>
            </a:r>
            <a:r>
              <a:rPr lang="de-DE" dirty="0" smtClean="0"/>
              <a:t>Verbindung</a:t>
            </a:r>
          </a:p>
          <a:p>
            <a:r>
              <a:rPr lang="de-DE" dirty="0" smtClean="0"/>
              <a:t>TCP stellt dies durch </a:t>
            </a:r>
            <a:r>
              <a:rPr lang="de-DE" dirty="0" err="1" smtClean="0"/>
              <a:t>Three</a:t>
            </a:r>
            <a:r>
              <a:rPr lang="de-DE" dirty="0" smtClean="0"/>
              <a:t>-Way-Handshake und </a:t>
            </a:r>
            <a:r>
              <a:rPr lang="de-DE" dirty="0" err="1" smtClean="0"/>
              <a:t>Sliding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 sicher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757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211710"/>
            <a:ext cx="9144000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de-DE" sz="3200" dirty="0" smtClean="0"/>
              <a:t>http</a:t>
            </a:r>
            <a:r>
              <a:rPr lang="de-DE" sz="3200" dirty="0"/>
              <a:t>://</a:t>
            </a:r>
            <a:r>
              <a:rPr lang="de-DE" sz="3200" dirty="0" smtClean="0"/>
              <a:t>www.graphity-consulting.com/simple.html</a:t>
            </a:r>
          </a:p>
        </p:txBody>
      </p:sp>
    </p:spTree>
    <p:extLst>
      <p:ext uri="{BB962C8B-B14F-4D97-AF65-F5344CB8AC3E}">
        <p14:creationId xmlns:p14="http://schemas.microsoft.com/office/powerpoint/2010/main" val="24356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HTTP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Nun kann HTTP über eine zuverlässige Verbindung Daten übertragen</a:t>
            </a:r>
          </a:p>
          <a:p>
            <a:r>
              <a:rPr lang="de-DE" dirty="0" smtClean="0"/>
              <a:t>Der Browser sagt dem Server, welche Datei er will</a:t>
            </a:r>
          </a:p>
          <a:p>
            <a:r>
              <a:rPr lang="de-DE" dirty="0" smtClean="0"/>
              <a:t>Der Server antwortet mit dem Inhalt der Datei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85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20" y="123478"/>
            <a:ext cx="9144000" cy="865573"/>
          </a:xfrm>
        </p:spPr>
        <p:txBody>
          <a:bodyPr/>
          <a:lstStyle/>
          <a:p>
            <a:r>
              <a:rPr lang="de-DE" dirty="0" smtClean="0"/>
              <a:t>ISO/OSI Modell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411760" y="4047914"/>
            <a:ext cx="1656184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MAC/Ethernet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411760" y="3111810"/>
            <a:ext cx="1656184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IP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411760" y="2175706"/>
            <a:ext cx="1656184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TCP (UDP)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411760" y="1239602"/>
            <a:ext cx="1656184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HTTP (DNS)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51520" y="4047914"/>
            <a:ext cx="1872208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Netzzugriff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51520" y="3111810"/>
            <a:ext cx="1872208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Internet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51520" y="2175706"/>
            <a:ext cx="1872208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Transport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51520" y="1239602"/>
            <a:ext cx="1872208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Anwendung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6587032" y="4062908"/>
            <a:ext cx="2233439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98-E7-F4-62-12-A4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587032" y="3126804"/>
            <a:ext cx="2233439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192.168.188.81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6587032" y="2190700"/>
            <a:ext cx="2233439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80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6587032" y="1254596"/>
            <a:ext cx="2233439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GET /simple.html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4427984" y="4047914"/>
            <a:ext cx="1800200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MAC-Adresse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4427984" y="3111810"/>
            <a:ext cx="1800200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(IP)-Adresse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4427984" y="2175706"/>
            <a:ext cx="1800200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4427984" y="1239602"/>
            <a:ext cx="1800200" cy="6480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17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23478"/>
            <a:ext cx="7315200" cy="865573"/>
          </a:xfrm>
        </p:spPr>
        <p:txBody>
          <a:bodyPr/>
          <a:lstStyle/>
          <a:p>
            <a:r>
              <a:rPr lang="de-DE" dirty="0" smtClean="0"/>
              <a:t>Noch mal die Frage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5656" y="2841780"/>
            <a:ext cx="5472608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sz="5400" dirty="0" smtClean="0"/>
              <a:t>1</a:t>
            </a:r>
          </a:p>
          <a:p>
            <a:pPr marL="285750" indent="-285750">
              <a:buFont typeface="Arial" charset="0"/>
              <a:buChar char="•"/>
            </a:pPr>
            <a:r>
              <a:rPr lang="de-DE" sz="5400" dirty="0"/>
              <a:t>4</a:t>
            </a:r>
            <a:endParaRPr lang="de-DE" sz="5400" dirty="0" smtClean="0"/>
          </a:p>
          <a:p>
            <a:pPr marL="285750" indent="-285750">
              <a:buFont typeface="Arial" charset="0"/>
              <a:buChar char="•"/>
            </a:pPr>
            <a:r>
              <a:rPr lang="de-DE" sz="5400" dirty="0" smtClean="0"/>
              <a:t>11</a:t>
            </a:r>
            <a:endParaRPr lang="de-DE" sz="5400" dirty="0" smtClean="0"/>
          </a:p>
          <a:p>
            <a:pPr marL="285750" indent="-285750">
              <a:buFont typeface="Arial" charset="0"/>
              <a:buChar char="•"/>
            </a:pPr>
            <a:r>
              <a:rPr lang="de-DE" sz="5400" dirty="0" smtClean="0"/>
              <a:t>16</a:t>
            </a:r>
            <a:endParaRPr lang="de-DE" sz="54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64468" y="1188562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/>
              <a:t>Wie viele Pakete verlassen meinen Computer bis die Webseite angezeigt wird?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2330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 anchor="ctr">
            <a:noAutofit/>
          </a:bodyPr>
          <a:lstStyle/>
          <a:p>
            <a:pPr algn="ctr"/>
            <a:r>
              <a:rPr lang="de-DE" sz="6600" dirty="0" err="1" smtClean="0"/>
              <a:t>Wireshark</a:t>
            </a:r>
            <a:r>
              <a:rPr lang="de-DE" sz="6600" dirty="0" smtClean="0"/>
              <a:t> Trace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20136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ganze noch mal per Hand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DNS Abfrage (ARP)</a:t>
            </a:r>
          </a:p>
          <a:p>
            <a:r>
              <a:rPr lang="de-DE" dirty="0" smtClean="0"/>
              <a:t>TCP Verbindungsaufbau</a:t>
            </a:r>
          </a:p>
          <a:p>
            <a:r>
              <a:rPr lang="de-DE" dirty="0" smtClean="0"/>
              <a:t>HTTP Request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97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55776" y="177966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/>
              <a:t>Then</a:t>
            </a:r>
            <a:r>
              <a:rPr lang="de-DE" sz="3600" dirty="0" smtClean="0"/>
              <a:t> a </a:t>
            </a:r>
            <a:r>
              <a:rPr lang="de-DE" sz="3600" dirty="0" err="1" smtClean="0"/>
              <a:t>miracle</a:t>
            </a:r>
            <a:r>
              <a:rPr lang="de-DE" sz="3600" dirty="0" smtClean="0"/>
              <a:t> </a:t>
            </a:r>
            <a:r>
              <a:rPr lang="de-DE" sz="3600" dirty="0" err="1" smtClean="0"/>
              <a:t>happens</a:t>
            </a:r>
            <a:endParaRPr lang="de-DE" sz="3600" dirty="0"/>
          </a:p>
        </p:txBody>
      </p:sp>
      <p:cxnSp>
        <p:nvCxnSpPr>
          <p:cNvPr id="5" name="Gewinkelte Verbindung 4"/>
          <p:cNvCxnSpPr>
            <a:stCxn id="7" idx="3"/>
            <a:endCxn id="4" idx="0"/>
          </p:cNvCxnSpPr>
          <p:nvPr/>
        </p:nvCxnSpPr>
        <p:spPr>
          <a:xfrm>
            <a:off x="3220729" y="897528"/>
            <a:ext cx="1207255" cy="882134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winkelte Verbindung 5"/>
          <p:cNvCxnSpPr>
            <a:stCxn id="4" idx="3"/>
            <a:endCxn id="8" idx="0"/>
          </p:cNvCxnSpPr>
          <p:nvPr/>
        </p:nvCxnSpPr>
        <p:spPr>
          <a:xfrm>
            <a:off x="6300192" y="2379827"/>
            <a:ext cx="741289" cy="1172590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D:\Weitere Eigene Dateien\GraphITy Consulting\Crashkurs Computernetze\empty browser.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494"/>
            <a:ext cx="3041217" cy="126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Weitere Eigene Dateien\GraphITy Consulting\Crashkurs Computernetze\loaded browser.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908" y="3552417"/>
            <a:ext cx="3747145" cy="155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6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146" y="140003"/>
            <a:ext cx="8163191" cy="865573"/>
          </a:xfrm>
        </p:spPr>
        <p:txBody>
          <a:bodyPr>
            <a:normAutofit/>
          </a:bodyPr>
          <a:lstStyle/>
          <a:p>
            <a:r>
              <a:rPr lang="de-DE" dirty="0" smtClean="0"/>
              <a:t>The Big Picture</a:t>
            </a:r>
            <a:endParaRPr lang="de-DE" dirty="0"/>
          </a:p>
        </p:txBody>
      </p:sp>
      <p:pic>
        <p:nvPicPr>
          <p:cNvPr id="2052" name="Picture 4" descr="D:\Weitere Eigene Dateien\Google Drive\Posts\IMG_29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37" y="1259805"/>
            <a:ext cx="2624571" cy="147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mit Pfeil 11"/>
          <p:cNvCxnSpPr>
            <a:stCxn id="2050" idx="0"/>
            <a:endCxn id="2052" idx="2"/>
          </p:cNvCxnSpPr>
          <p:nvPr/>
        </p:nvCxnSpPr>
        <p:spPr>
          <a:xfrm flipH="1" flipV="1">
            <a:off x="1919523" y="2736126"/>
            <a:ext cx="2" cy="8079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2052" idx="3"/>
            <a:endCxn id="15" idx="2"/>
          </p:cNvCxnSpPr>
          <p:nvPr/>
        </p:nvCxnSpPr>
        <p:spPr>
          <a:xfrm flipV="1">
            <a:off x="3231808" y="1990065"/>
            <a:ext cx="2298674" cy="790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lke 14"/>
          <p:cNvSpPr/>
          <p:nvPr/>
        </p:nvSpPr>
        <p:spPr>
          <a:xfrm>
            <a:off x="5520283" y="1013476"/>
            <a:ext cx="3288010" cy="195317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Internet</a:t>
            </a:r>
            <a:endParaRPr lang="de-DE" dirty="0"/>
          </a:p>
        </p:txBody>
      </p:sp>
      <p:sp>
        <p:nvSpPr>
          <p:cNvPr id="18" name="Zylinder 17"/>
          <p:cNvSpPr/>
          <p:nvPr/>
        </p:nvSpPr>
        <p:spPr>
          <a:xfrm>
            <a:off x="6300192" y="3569917"/>
            <a:ext cx="1728192" cy="14303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  <a:endParaRPr lang="de-DE" dirty="0"/>
          </a:p>
        </p:txBody>
      </p:sp>
      <p:cxnSp>
        <p:nvCxnSpPr>
          <p:cNvPr id="20" name="Gerade Verbindung mit Pfeil 19"/>
          <p:cNvCxnSpPr>
            <a:stCxn id="15" idx="1"/>
            <a:endCxn id="18" idx="1"/>
          </p:cNvCxnSpPr>
          <p:nvPr/>
        </p:nvCxnSpPr>
        <p:spPr>
          <a:xfrm>
            <a:off x="7164288" y="2964574"/>
            <a:ext cx="0" cy="60534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feld 2048"/>
          <p:cNvSpPr txBox="1"/>
          <p:nvPr/>
        </p:nvSpPr>
        <p:spPr>
          <a:xfrm>
            <a:off x="506595" y="94758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Router (</a:t>
            </a:r>
            <a:r>
              <a:rPr lang="de-DE" dirty="0" err="1" smtClean="0"/>
              <a:t>Fritzbox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056" name="Textfeld 2055"/>
          <p:cNvSpPr txBox="1"/>
          <p:nvPr/>
        </p:nvSpPr>
        <p:spPr>
          <a:xfrm>
            <a:off x="607238" y="322638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Browser</a:t>
            </a:r>
            <a:endParaRPr lang="de-DE" dirty="0"/>
          </a:p>
        </p:txBody>
      </p:sp>
      <p:pic>
        <p:nvPicPr>
          <p:cNvPr id="2050" name="Picture 2" descr="D:\Weitere Eigene Dateien\GraphITy Consulting\Crashkurs Computernetze\empty browser.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46" y="3544119"/>
            <a:ext cx="3576758" cy="148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mit Pfeil 12"/>
          <p:cNvCxnSpPr>
            <a:stCxn id="2050" idx="3"/>
            <a:endCxn id="18" idx="2"/>
          </p:cNvCxnSpPr>
          <p:nvPr/>
        </p:nvCxnSpPr>
        <p:spPr>
          <a:xfrm>
            <a:off x="3707904" y="4285099"/>
            <a:ext cx="2592288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47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</a:t>
            </a:r>
            <a:r>
              <a:rPr lang="de-DE" dirty="0" smtClean="0"/>
              <a:t>ist IPv6?</a:t>
            </a:r>
          </a:p>
          <a:p>
            <a:r>
              <a:rPr lang="de-DE" dirty="0" smtClean="0"/>
              <a:t>Wie funktioniert „SSL“? Was ist HTTPS</a:t>
            </a:r>
            <a:r>
              <a:rPr lang="de-DE" dirty="0" smtClean="0"/>
              <a:t>?</a:t>
            </a:r>
          </a:p>
          <a:p>
            <a:r>
              <a:rPr lang="de-DE" dirty="0" smtClean="0"/>
              <a:t>Was ist NAT und wie funktioniert es?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09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55776" y="177966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err="1" smtClean="0"/>
              <a:t>Then</a:t>
            </a:r>
            <a:r>
              <a:rPr lang="de-DE" sz="3600" dirty="0" smtClean="0"/>
              <a:t> a </a:t>
            </a:r>
            <a:r>
              <a:rPr lang="de-DE" sz="3600" dirty="0" err="1" smtClean="0"/>
              <a:t>miracle</a:t>
            </a:r>
            <a:r>
              <a:rPr lang="de-DE" sz="3600" dirty="0" smtClean="0"/>
              <a:t> </a:t>
            </a:r>
            <a:r>
              <a:rPr lang="de-DE" sz="3600" dirty="0" err="1" smtClean="0"/>
              <a:t>happens</a:t>
            </a:r>
            <a:endParaRPr lang="de-DE" sz="3600" dirty="0"/>
          </a:p>
        </p:txBody>
      </p:sp>
      <p:cxnSp>
        <p:nvCxnSpPr>
          <p:cNvPr id="6" name="Gewinkelte Verbindung 5"/>
          <p:cNvCxnSpPr>
            <a:stCxn id="1028" idx="3"/>
            <a:endCxn id="4" idx="0"/>
          </p:cNvCxnSpPr>
          <p:nvPr/>
        </p:nvCxnSpPr>
        <p:spPr>
          <a:xfrm>
            <a:off x="3220729" y="897528"/>
            <a:ext cx="1207255" cy="882134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winkelte Verbindung 8"/>
          <p:cNvCxnSpPr>
            <a:stCxn id="4" idx="3"/>
            <a:endCxn id="1029" idx="0"/>
          </p:cNvCxnSpPr>
          <p:nvPr/>
        </p:nvCxnSpPr>
        <p:spPr>
          <a:xfrm>
            <a:off x="6300192" y="2379827"/>
            <a:ext cx="741289" cy="1172590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D:\Weitere Eigene Dateien\GraphITy Consulting\Crashkurs Computernetze\empty browser.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494"/>
            <a:ext cx="3041217" cy="126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Weitere Eigene Dateien\GraphITy Consulting\Crashkurs Computernetze\loaded browser.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908" y="3552417"/>
            <a:ext cx="3747145" cy="155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92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Grundsätzlich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 Verbindung braucht eine Quelle und ein Ziel</a:t>
            </a:r>
          </a:p>
          <a:p>
            <a:r>
              <a:rPr lang="de-DE" dirty="0" smtClean="0"/>
              <a:t>Wenn ich nicht das Ziel bin, verwerfe ich das Paket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99592" y="3291830"/>
            <a:ext cx="2160240" cy="576064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Header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059832" y="3291830"/>
            <a:ext cx="5472608" cy="576064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Body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HTTP </a:t>
            </a:r>
            <a:r>
              <a:rPr lang="de-DE" dirty="0" smtClean="0"/>
              <a:t>Request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viele Pakete verlassen meinen Computer bis die Webseite angezeigt wird?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475656" y="2841780"/>
            <a:ext cx="5472608" cy="21236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sz="6600" dirty="0" smtClean="0"/>
              <a:t>1</a:t>
            </a:r>
          </a:p>
          <a:p>
            <a:pPr marL="285750" indent="-285750">
              <a:buFont typeface="Arial" charset="0"/>
              <a:buChar char="•"/>
            </a:pPr>
            <a:r>
              <a:rPr lang="de-DE" sz="6600" dirty="0"/>
              <a:t>4</a:t>
            </a:r>
            <a:endParaRPr lang="de-DE" sz="6600" dirty="0" smtClean="0"/>
          </a:p>
          <a:p>
            <a:pPr marL="285750" indent="-285750">
              <a:buFont typeface="Arial" charset="0"/>
              <a:buChar char="•"/>
            </a:pPr>
            <a:r>
              <a:rPr lang="de-DE" sz="6600" dirty="0" smtClean="0"/>
              <a:t>11</a:t>
            </a:r>
            <a:endParaRPr lang="de-DE" sz="6600" dirty="0" smtClean="0"/>
          </a:p>
          <a:p>
            <a:pPr marL="285750" indent="-285750">
              <a:buFont typeface="Arial" charset="0"/>
              <a:buChar char="•"/>
            </a:pPr>
            <a:r>
              <a:rPr lang="de-DE" sz="6600" dirty="0" smtClean="0"/>
              <a:t>16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8716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31590"/>
            <a:ext cx="9144000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de-DE" sz="3200" dirty="0" smtClean="0"/>
              <a:t>http</a:t>
            </a:r>
            <a:r>
              <a:rPr lang="de-DE" sz="3200" dirty="0"/>
              <a:t>://</a:t>
            </a:r>
            <a:r>
              <a:rPr lang="de-DE" sz="3200" dirty="0" smtClean="0"/>
              <a:t>www.graphity-consulting.com/simple.html</a:t>
            </a:r>
          </a:p>
        </p:txBody>
      </p:sp>
      <p:pic>
        <p:nvPicPr>
          <p:cNvPr id="3074" name="Picture 2" descr="C:\Users\raulp\AppData\Local\Microsoft\Windows\INetCache\IE\3245CK26\mono-copy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2427734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3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146" y="140003"/>
            <a:ext cx="8163191" cy="865573"/>
          </a:xfrm>
        </p:spPr>
        <p:txBody>
          <a:bodyPr>
            <a:normAutofit/>
          </a:bodyPr>
          <a:lstStyle/>
          <a:p>
            <a:r>
              <a:rPr lang="de-DE" dirty="0" smtClean="0"/>
              <a:t>The Big Picture</a:t>
            </a:r>
            <a:endParaRPr lang="de-DE" dirty="0"/>
          </a:p>
        </p:txBody>
      </p:sp>
      <p:pic>
        <p:nvPicPr>
          <p:cNvPr id="2052" name="Picture 4" descr="D:\Weitere Eigene Dateien\Google Drive\Posts\IMG_29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37" y="1259805"/>
            <a:ext cx="2624571" cy="147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mit Pfeil 11"/>
          <p:cNvCxnSpPr>
            <a:stCxn id="2050" idx="0"/>
            <a:endCxn id="2052" idx="2"/>
          </p:cNvCxnSpPr>
          <p:nvPr/>
        </p:nvCxnSpPr>
        <p:spPr>
          <a:xfrm flipH="1" flipV="1">
            <a:off x="1919523" y="2736126"/>
            <a:ext cx="2" cy="8079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2052" idx="3"/>
            <a:endCxn id="15" idx="2"/>
          </p:cNvCxnSpPr>
          <p:nvPr/>
        </p:nvCxnSpPr>
        <p:spPr>
          <a:xfrm flipV="1">
            <a:off x="3231808" y="1990065"/>
            <a:ext cx="2298674" cy="790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lke 14"/>
          <p:cNvSpPr/>
          <p:nvPr/>
        </p:nvSpPr>
        <p:spPr>
          <a:xfrm>
            <a:off x="5520283" y="1013476"/>
            <a:ext cx="3288010" cy="195317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Internet</a:t>
            </a:r>
            <a:endParaRPr lang="de-DE" dirty="0"/>
          </a:p>
        </p:txBody>
      </p:sp>
      <p:sp>
        <p:nvSpPr>
          <p:cNvPr id="18" name="Zylinder 17"/>
          <p:cNvSpPr/>
          <p:nvPr/>
        </p:nvSpPr>
        <p:spPr>
          <a:xfrm>
            <a:off x="6300192" y="3569917"/>
            <a:ext cx="1728192" cy="143036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  <a:endParaRPr lang="de-DE" dirty="0"/>
          </a:p>
        </p:txBody>
      </p:sp>
      <p:cxnSp>
        <p:nvCxnSpPr>
          <p:cNvPr id="20" name="Gerade Verbindung mit Pfeil 19"/>
          <p:cNvCxnSpPr>
            <a:stCxn id="15" idx="1"/>
            <a:endCxn id="18" idx="1"/>
          </p:cNvCxnSpPr>
          <p:nvPr/>
        </p:nvCxnSpPr>
        <p:spPr>
          <a:xfrm>
            <a:off x="7164288" y="2964574"/>
            <a:ext cx="0" cy="60534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feld 2048"/>
          <p:cNvSpPr txBox="1"/>
          <p:nvPr/>
        </p:nvSpPr>
        <p:spPr>
          <a:xfrm>
            <a:off x="506595" y="94758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Router (</a:t>
            </a:r>
            <a:r>
              <a:rPr lang="de-DE" dirty="0" err="1" smtClean="0"/>
              <a:t>Fritzbox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056" name="Textfeld 2055"/>
          <p:cNvSpPr txBox="1"/>
          <p:nvPr/>
        </p:nvSpPr>
        <p:spPr>
          <a:xfrm>
            <a:off x="607238" y="322638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Browser</a:t>
            </a:r>
            <a:endParaRPr lang="de-DE" dirty="0"/>
          </a:p>
        </p:txBody>
      </p:sp>
      <p:pic>
        <p:nvPicPr>
          <p:cNvPr id="2050" name="Picture 2" descr="D:\Weitere Eigene Dateien\GraphITy Consulting\Crashkurs Computernetze\empty browser.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46" y="3544119"/>
            <a:ext cx="3576758" cy="148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mit Pfeil 12"/>
          <p:cNvCxnSpPr>
            <a:stCxn id="2050" idx="3"/>
            <a:endCxn id="18" idx="2"/>
          </p:cNvCxnSpPr>
          <p:nvPr/>
        </p:nvCxnSpPr>
        <p:spPr>
          <a:xfrm>
            <a:off x="3707904" y="4285099"/>
            <a:ext cx="2592288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26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DNS und ARP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IP hat die Domain www.graphity-consulting.com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37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eitere Eigene Dateien\GraphITy Consulting\Crashkurs Computernetze\conso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9542"/>
            <a:ext cx="9136289" cy="444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288479" y="2707382"/>
            <a:ext cx="705678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88479" y="4584898"/>
            <a:ext cx="705678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88479" y="1744216"/>
            <a:ext cx="705678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0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Perspek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633</Words>
  <Application>Microsoft Office PowerPoint</Application>
  <PresentationFormat>Bildschirmpräsentation (16:9)</PresentationFormat>
  <Paragraphs>185</Paragraphs>
  <Slides>29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Perspektive</vt:lpstr>
      <vt:lpstr>Crashkurs Computernetzwerke</vt:lpstr>
      <vt:lpstr>Wer bin ich?</vt:lpstr>
      <vt:lpstr>PowerPoint-Präsentation</vt:lpstr>
      <vt:lpstr>Grundsätzlich</vt:lpstr>
      <vt:lpstr>HTTP Request</vt:lpstr>
      <vt:lpstr>PowerPoint-Präsentation</vt:lpstr>
      <vt:lpstr>The Big Picture</vt:lpstr>
      <vt:lpstr>1. DNS und ARP (2)</vt:lpstr>
      <vt:lpstr>PowerPoint-Präsentation</vt:lpstr>
      <vt:lpstr>1. DNS und ARP</vt:lpstr>
      <vt:lpstr>The Big Picture</vt:lpstr>
      <vt:lpstr>2. IP und Routing</vt:lpstr>
      <vt:lpstr>2. IP und Routing (Shortest Path)</vt:lpstr>
      <vt:lpstr>2. IP und Routing (Problem)</vt:lpstr>
      <vt:lpstr>2. IP und Routing (3)</vt:lpstr>
      <vt:lpstr>2. IP und Routing (4) </vt:lpstr>
      <vt:lpstr>The Big Picture</vt:lpstr>
      <vt:lpstr>Three Way Handshake</vt:lpstr>
      <vt:lpstr>Sliding Window</vt:lpstr>
      <vt:lpstr>3. TCP</vt:lpstr>
      <vt:lpstr>PowerPoint-Präsentation</vt:lpstr>
      <vt:lpstr>4. HTTP</vt:lpstr>
      <vt:lpstr>ISO/OSI Modell</vt:lpstr>
      <vt:lpstr>Noch mal die Frage</vt:lpstr>
      <vt:lpstr>Wireshark Trace</vt:lpstr>
      <vt:lpstr>Das ganze noch mal per Hand</vt:lpstr>
      <vt:lpstr>PowerPoint-Präsentation</vt:lpstr>
      <vt:lpstr>The Big Picture</vt:lpstr>
      <vt:lpstr>Ausblick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Crashkurs Computernetzwerke</dc:title>
  <dc:creator>Raul Pinto</dc:creator>
  <cp:lastModifiedBy>Raul Pinto</cp:lastModifiedBy>
  <cp:revision>46</cp:revision>
  <dcterms:created xsi:type="dcterms:W3CDTF">2017-06-05T09:09:15Z</dcterms:created>
  <dcterms:modified xsi:type="dcterms:W3CDTF">2017-07-04T16:30:43Z</dcterms:modified>
</cp:coreProperties>
</file>